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2.png"/><Relationship Id="rId5" Type="http://schemas.openxmlformats.org/officeDocument/2006/relationships/image" Target="../media/image-4-5.png"/><Relationship Id="rId6" Type="http://schemas.openxmlformats.org/officeDocument/2006/relationships/image" Target="../media/image-4-2.png"/><Relationship Id="rId7" Type="http://schemas.openxmlformats.org/officeDocument/2006/relationships/image" Target="../media/image-4-7.png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1-4.png"/><Relationship Id="rId5" Type="http://schemas.openxmlformats.org/officeDocument/2006/relationships/image" Target="../media/image-1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image" Target="../media/image-12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image" Target="../media/image-1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F3D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F3D24"/>
          </a:solidFill>
          <a:ln/>
        </p:spPr>
      </p:sp>
      <p:sp>
        <p:nvSpPr>
          <p:cNvPr id="3" name="Shape 1"/>
          <p:cNvSpPr/>
          <p:nvPr/>
        </p:nvSpPr>
        <p:spPr>
          <a:xfrm>
            <a:off x="8778240" y="-2011680"/>
            <a:ext cx="6400800" cy="6400800"/>
          </a:xfrm>
          <a:prstGeom prst="ellipse">
            <a:avLst/>
          </a:prstGeom>
          <a:solidFill>
            <a:srgbClr val="16301B"/>
          </a:solidFill>
          <a:ln/>
        </p:spPr>
      </p:sp>
      <p:sp>
        <p:nvSpPr>
          <p:cNvPr id="4" name="Shape 2"/>
          <p:cNvSpPr/>
          <p:nvPr/>
        </p:nvSpPr>
        <p:spPr>
          <a:xfrm>
            <a:off x="9875520" y="4206240"/>
            <a:ext cx="3840480" cy="3840480"/>
          </a:xfrm>
          <a:prstGeom prst="ellipse">
            <a:avLst/>
          </a:prstGeom>
          <a:solidFill>
            <a:srgbClr val="6E9C5B"/>
          </a:solidFill>
          <a:ln/>
        </p:spPr>
      </p:sp>
      <p:sp>
        <p:nvSpPr>
          <p:cNvPr id="5" name="Shape 3"/>
          <p:cNvSpPr/>
          <p:nvPr/>
        </p:nvSpPr>
        <p:spPr>
          <a:xfrm>
            <a:off x="822960" y="777240"/>
            <a:ext cx="777240" cy="77724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6" name="Image 0" descr="/home/claude/deck/icons/route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5042" y="979322"/>
            <a:ext cx="373075" cy="37307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77240" y="2651760"/>
            <a:ext cx="777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MapsSin</a:t>
            </a:r>
            <a:endParaRPr lang="en-US" sz="5400" dirty="0"/>
          </a:p>
        </p:txBody>
      </p:sp>
      <p:sp>
        <p:nvSpPr>
          <p:cNvPr id="8" name="Text 5"/>
          <p:cNvSpPr/>
          <p:nvPr/>
        </p:nvSpPr>
        <p:spPr>
          <a:xfrm>
            <a:off x="822960" y="3520440"/>
            <a:ext cx="7772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Indoor Navigation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822960" y="4160520"/>
            <a:ext cx="457200" cy="41148"/>
          </a:xfrm>
          <a:prstGeom prst="rect">
            <a:avLst/>
          </a:prstGeom>
          <a:solidFill>
            <a:srgbClr val="D9A441"/>
          </a:solidFill>
          <a:ln/>
        </p:spPr>
      </p:sp>
      <p:sp>
        <p:nvSpPr>
          <p:cNvPr id="10" name="Text 7"/>
          <p:cNvSpPr/>
          <p:nvPr/>
        </p:nvSpPr>
        <p:spPr>
          <a:xfrm>
            <a:off x="822960" y="43434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CFE0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Pitch Deck — Pre-Seed Funding Round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822960" y="5989320"/>
            <a:ext cx="5486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Gheorghe Ilies
</a:t>
            </a:r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Founder — Vilnius, Lithuania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6949440" y="612648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ilies052@gmail.com   ·   +370 685 70 644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206240" cy="6858000"/>
          </a:xfrm>
          <a:prstGeom prst="rect">
            <a:avLst/>
          </a:prstGeom>
          <a:solidFill>
            <a:srgbClr val="1F3D24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46888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</a:t>
            </a:r>
            <a:endParaRPr lang="en-US" sz="4000" dirty="0"/>
          </a:p>
        </p:txBody>
      </p:sp>
      <p:sp>
        <p:nvSpPr>
          <p:cNvPr id="4" name="Text 2"/>
          <p:cNvSpPr/>
          <p:nvPr/>
        </p:nvSpPr>
        <p:spPr>
          <a:xfrm>
            <a:off x="640080" y="3383280"/>
            <a:ext cx="32004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3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 your way inside large, unfamiliar buildings still wastes time — and GPS doesn't work indoors.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4709160" y="685800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6" name="Image 0" descr="/home/claude/deck/icons/plane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56561" y="833201"/>
            <a:ext cx="272125" cy="27212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486400" y="667512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Airports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5486400" y="1069848"/>
            <a:ext cx="5852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Passengers often get lost between check-in and their boarding gate, risking missed flights.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709160" y="2560320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10" name="Image 1" descr="/home/claude/deck/icons/hospital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561" y="2707721"/>
            <a:ext cx="272125" cy="27212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86400" y="2542032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Hospitals</a:t>
            </a:r>
            <a:endParaRPr lang="en-US" sz="1700" dirty="0"/>
          </a:p>
        </p:txBody>
      </p:sp>
      <p:sp>
        <p:nvSpPr>
          <p:cNvPr id="12" name="Text 8"/>
          <p:cNvSpPr/>
          <p:nvPr/>
        </p:nvSpPr>
        <p:spPr>
          <a:xfrm>
            <a:off x="5486400" y="2944368"/>
            <a:ext cx="5852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Patients and visitors struggle to find the correct department, room, or doctor in time.</a:t>
            </a:r>
            <a:endParaRPr lang="en-US" sz="1250" dirty="0"/>
          </a:p>
        </p:txBody>
      </p:sp>
      <p:sp>
        <p:nvSpPr>
          <p:cNvPr id="13" name="Shape 9"/>
          <p:cNvSpPr/>
          <p:nvPr/>
        </p:nvSpPr>
        <p:spPr>
          <a:xfrm>
            <a:off x="4709160" y="4434840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14" name="Image 2" descr="/home/claude/deck/icons/landmark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561" y="4582241"/>
            <a:ext cx="272125" cy="27212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486400" y="4416552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Government offices</a:t>
            </a:r>
            <a:endParaRPr lang="en-US" sz="1700" dirty="0"/>
          </a:p>
        </p:txBody>
      </p:sp>
      <p:sp>
        <p:nvSpPr>
          <p:cNvPr id="16" name="Text 11"/>
          <p:cNvSpPr/>
          <p:nvPr/>
        </p:nvSpPr>
        <p:spPr>
          <a:xfrm>
            <a:off x="5486400" y="4818888"/>
            <a:ext cx="5852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Visitors waste time wandering to find the right desk, floor, or room for their appointment.</a:t>
            </a:r>
            <a:endParaRPr lang="en-US" sz="1250" dirty="0"/>
          </a:p>
        </p:txBody>
      </p:sp>
      <p:sp>
        <p:nvSpPr>
          <p:cNvPr id="17" name="Text 12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630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5486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Solution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40080" y="1170432"/>
            <a:ext cx="10698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MapsSin is a mobile app that turns any complex building into a personal, turn-by-turn journey.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3520440" cy="3749040"/>
          </a:xfrm>
          <a:prstGeom prst="roundRect">
            <a:avLst>
              <a:gd name="adj" fmla="val 3117"/>
            </a:avLst>
          </a:prstGeom>
          <a:solidFill>
            <a:srgbClr val="1F3D24"/>
          </a:solidFill>
          <a:ln/>
        </p:spPr>
      </p:sp>
      <p:sp>
        <p:nvSpPr>
          <p:cNvPr id="5" name="Shape 3"/>
          <p:cNvSpPr/>
          <p:nvPr/>
        </p:nvSpPr>
        <p:spPr>
          <a:xfrm>
            <a:off x="960120" y="2286000"/>
            <a:ext cx="685800" cy="6858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6" name="Image 0" descr="/home/claude/deck/icons/qrcode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8428" y="2464308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3154680" y="224028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3000" b="1" dirty="0">
                <a:solidFill>
                  <a:srgbClr val="3D5A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3000" dirty="0"/>
          </a:p>
        </p:txBody>
      </p:sp>
      <p:sp>
        <p:nvSpPr>
          <p:cNvPr id="8" name="Text 5"/>
          <p:cNvSpPr/>
          <p:nvPr/>
        </p:nvSpPr>
        <p:spPr>
          <a:xfrm>
            <a:off x="960120" y="320040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Scan to enter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960120" y="3703320"/>
            <a:ext cx="2880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visitor scans a unique QR code at the building entrance — no app setup, no beacons to install.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4389120" y="1965960"/>
            <a:ext cx="3520440" cy="3749040"/>
          </a:xfrm>
          <a:prstGeom prst="roundRect">
            <a:avLst>
              <a:gd name="adj" fmla="val 3117"/>
            </a:avLst>
          </a:prstGeom>
          <a:solidFill>
            <a:srgbClr val="1F3D24"/>
          </a:solidFill>
          <a:ln/>
        </p:spPr>
      </p:sp>
      <p:sp>
        <p:nvSpPr>
          <p:cNvPr id="11" name="Shape 8"/>
          <p:cNvSpPr/>
          <p:nvPr/>
        </p:nvSpPr>
        <p:spPr>
          <a:xfrm>
            <a:off x="4709160" y="2286000"/>
            <a:ext cx="685800" cy="6858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2" name="Image 1" descr="/home/claude/deck/icons/search_forest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7468" y="2464308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6903720" y="224028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3000" b="1" dirty="0">
                <a:solidFill>
                  <a:srgbClr val="3D5A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3000" dirty="0"/>
          </a:p>
        </p:txBody>
      </p:sp>
      <p:sp>
        <p:nvSpPr>
          <p:cNvPr id="14" name="Text 10"/>
          <p:cNvSpPr/>
          <p:nvPr/>
        </p:nvSpPr>
        <p:spPr>
          <a:xfrm>
            <a:off x="4709160" y="320040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Understands your purpose</a:t>
            </a:r>
            <a:endParaRPr lang="en-US" sz="1700" dirty="0"/>
          </a:p>
        </p:txBody>
      </p:sp>
      <p:sp>
        <p:nvSpPr>
          <p:cNvPr id="15" name="Text 11"/>
          <p:cNvSpPr/>
          <p:nvPr/>
        </p:nvSpPr>
        <p:spPr>
          <a:xfrm>
            <a:off x="4709160" y="3703320"/>
            <a:ext cx="2880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app checks relevant personal data the visitor shares — an appointment, a boarding pass, a meeting invite.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8138160" y="1965960"/>
            <a:ext cx="3520440" cy="3749040"/>
          </a:xfrm>
          <a:prstGeom prst="roundRect">
            <a:avLst>
              <a:gd name="adj" fmla="val 3117"/>
            </a:avLst>
          </a:prstGeom>
          <a:solidFill>
            <a:srgbClr val="1F3D24"/>
          </a:solidFill>
          <a:ln/>
        </p:spPr>
      </p:sp>
      <p:sp>
        <p:nvSpPr>
          <p:cNvPr id="17" name="Shape 13"/>
          <p:cNvSpPr/>
          <p:nvPr/>
        </p:nvSpPr>
        <p:spPr>
          <a:xfrm>
            <a:off x="8458200" y="2286000"/>
            <a:ext cx="685800" cy="6858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8" name="Image 2" descr="/home/claude/deck/icons/route_forest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6508" y="2464308"/>
            <a:ext cx="329184" cy="32918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10652760" y="2240280"/>
            <a:ext cx="822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3000" b="1" dirty="0">
                <a:solidFill>
                  <a:srgbClr val="3D5A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3000" dirty="0"/>
          </a:p>
        </p:txBody>
      </p:sp>
      <p:sp>
        <p:nvSpPr>
          <p:cNvPr id="20" name="Text 15"/>
          <p:cNvSpPr/>
          <p:nvPr/>
        </p:nvSpPr>
        <p:spPr>
          <a:xfrm>
            <a:off x="8458200" y="3200400"/>
            <a:ext cx="2880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Guides you there</a:t>
            </a:r>
            <a:endParaRPr lang="en-US" sz="1700" dirty="0"/>
          </a:p>
        </p:txBody>
      </p:sp>
      <p:sp>
        <p:nvSpPr>
          <p:cNvPr id="21" name="Text 16"/>
          <p:cNvSpPr/>
          <p:nvPr/>
        </p:nvSpPr>
        <p:spPr>
          <a:xfrm>
            <a:off x="8458200" y="3703320"/>
            <a:ext cx="28803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generates a real-time indoor route with arrows, maps, and step-by-step directions to the exact destination.</a:t>
            </a:r>
            <a:endParaRPr lang="en-US" sz="1200" dirty="0"/>
          </a:p>
        </p:txBody>
      </p:sp>
      <p:sp>
        <p:nvSpPr>
          <p:cNvPr id="22" name="Text 17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FB5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It Works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09728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entrance to destination in four steps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2542032" cy="3566160"/>
          </a:xfrm>
          <a:prstGeom prst="roundRect">
            <a:avLst>
              <a:gd name="adj" fmla="val 3597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618488" y="1673352"/>
            <a:ext cx="585216" cy="585216"/>
          </a:xfrm>
          <a:prstGeom prst="ellipse">
            <a:avLst/>
          </a:prstGeom>
          <a:solidFill>
            <a:srgbClr val="1F3D24"/>
          </a:solidFill>
          <a:ln/>
        </p:spPr>
      </p:sp>
      <p:sp>
        <p:nvSpPr>
          <p:cNvPr id="6" name="Text 4"/>
          <p:cNvSpPr/>
          <p:nvPr/>
        </p:nvSpPr>
        <p:spPr>
          <a:xfrm>
            <a:off x="1618488" y="167335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1499616" y="2468880"/>
            <a:ext cx="822960" cy="822960"/>
          </a:xfrm>
          <a:prstGeom prst="ellipse">
            <a:avLst/>
          </a:prstGeom>
          <a:solidFill>
            <a:srgbClr val="C9DAB8"/>
          </a:solidFill>
          <a:ln/>
        </p:spPr>
      </p:sp>
      <p:pic>
        <p:nvPicPr>
          <p:cNvPr id="8" name="Image 0" descr="/home/claude/deck/icons/qrcode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3586" y="2682850"/>
            <a:ext cx="395021" cy="395021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77240" y="3520440"/>
            <a:ext cx="2267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Scan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868680" y="3931920"/>
            <a:ext cx="2084832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Scan the QR code posted at the building entrance.</a:t>
            </a:r>
            <a:endParaRPr lang="en-US" sz="1150" dirty="0"/>
          </a:p>
        </p:txBody>
      </p:sp>
      <p:pic>
        <p:nvPicPr>
          <p:cNvPr id="11" name="Image 1" descr="/home/claude/deck/icons/arrowright_gol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3520440"/>
            <a:ext cx="164592" cy="164592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3383280" y="1965960"/>
            <a:ext cx="2542032" cy="3566160"/>
          </a:xfrm>
          <a:prstGeom prst="roundRect">
            <a:avLst>
              <a:gd name="adj" fmla="val 3597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13" name="Shape 9"/>
          <p:cNvSpPr/>
          <p:nvPr/>
        </p:nvSpPr>
        <p:spPr>
          <a:xfrm>
            <a:off x="4361688" y="1673352"/>
            <a:ext cx="585216" cy="585216"/>
          </a:xfrm>
          <a:prstGeom prst="ellipse">
            <a:avLst/>
          </a:prstGeom>
          <a:solidFill>
            <a:srgbClr val="1F3D24"/>
          </a:solidFill>
          <a:ln/>
        </p:spPr>
      </p:sp>
      <p:sp>
        <p:nvSpPr>
          <p:cNvPr id="14" name="Text 10"/>
          <p:cNvSpPr/>
          <p:nvPr/>
        </p:nvSpPr>
        <p:spPr>
          <a:xfrm>
            <a:off x="4361688" y="167335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Shape 11"/>
          <p:cNvSpPr/>
          <p:nvPr/>
        </p:nvSpPr>
        <p:spPr>
          <a:xfrm>
            <a:off x="4242816" y="2468880"/>
            <a:ext cx="822960" cy="822960"/>
          </a:xfrm>
          <a:prstGeom prst="ellipse">
            <a:avLst/>
          </a:prstGeom>
          <a:solidFill>
            <a:srgbClr val="C9DAB8"/>
          </a:solidFill>
          <a:ln/>
        </p:spPr>
      </p:sp>
      <p:pic>
        <p:nvPicPr>
          <p:cNvPr id="16" name="Image 2" descr="/home/claude/deck/icons/mobile_forest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786" y="2682850"/>
            <a:ext cx="395021" cy="395021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3520440" y="3520440"/>
            <a:ext cx="2267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Sync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3611880" y="3931920"/>
            <a:ext cx="2084832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 in with email, or sync a calendar / booking.</a:t>
            </a:r>
            <a:endParaRPr lang="en-US" sz="1150" dirty="0"/>
          </a:p>
        </p:txBody>
      </p:sp>
      <p:pic>
        <p:nvPicPr>
          <p:cNvPr id="19" name="Image 3" descr="/home/claude/deck/icons/arrowright_gol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3520440"/>
            <a:ext cx="164592" cy="164592"/>
          </a:xfrm>
          <a:prstGeom prst="rect">
            <a:avLst/>
          </a:prstGeom>
        </p:spPr>
      </p:pic>
      <p:sp>
        <p:nvSpPr>
          <p:cNvPr id="20" name="Shape 14"/>
          <p:cNvSpPr/>
          <p:nvPr/>
        </p:nvSpPr>
        <p:spPr>
          <a:xfrm>
            <a:off x="6126480" y="1965960"/>
            <a:ext cx="2542032" cy="3566160"/>
          </a:xfrm>
          <a:prstGeom prst="roundRect">
            <a:avLst>
              <a:gd name="adj" fmla="val 3597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21" name="Shape 15"/>
          <p:cNvSpPr/>
          <p:nvPr/>
        </p:nvSpPr>
        <p:spPr>
          <a:xfrm>
            <a:off x="7104888" y="1673352"/>
            <a:ext cx="585216" cy="585216"/>
          </a:xfrm>
          <a:prstGeom prst="ellipse">
            <a:avLst/>
          </a:prstGeom>
          <a:solidFill>
            <a:srgbClr val="1F3D24"/>
          </a:solidFill>
          <a:ln/>
        </p:spPr>
      </p:sp>
      <p:sp>
        <p:nvSpPr>
          <p:cNvPr id="22" name="Text 16"/>
          <p:cNvSpPr/>
          <p:nvPr/>
        </p:nvSpPr>
        <p:spPr>
          <a:xfrm>
            <a:off x="7104888" y="167335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23" name="Shape 17"/>
          <p:cNvSpPr/>
          <p:nvPr/>
        </p:nvSpPr>
        <p:spPr>
          <a:xfrm>
            <a:off x="6986016" y="2468880"/>
            <a:ext cx="822960" cy="822960"/>
          </a:xfrm>
          <a:prstGeom prst="ellipse">
            <a:avLst/>
          </a:prstGeom>
          <a:solidFill>
            <a:srgbClr val="C9DAB8"/>
          </a:solidFill>
          <a:ln/>
        </p:spPr>
      </p:sp>
      <p:pic>
        <p:nvPicPr>
          <p:cNvPr id="24" name="Image 4" descr="/home/claude/deck/icons/search_forest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9986" y="2682850"/>
            <a:ext cx="395021" cy="395021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6263640" y="3520440"/>
            <a:ext cx="2267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Detect</a:t>
            </a:r>
            <a:endParaRPr lang="en-US" sz="1600" dirty="0"/>
          </a:p>
        </p:txBody>
      </p:sp>
      <p:sp>
        <p:nvSpPr>
          <p:cNvPr id="26" name="Text 19"/>
          <p:cNvSpPr/>
          <p:nvPr/>
        </p:nvSpPr>
        <p:spPr>
          <a:xfrm>
            <a:off x="6355080" y="3931920"/>
            <a:ext cx="2084832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app automatically detects the purpose of the visit.</a:t>
            </a:r>
            <a:endParaRPr lang="en-US" sz="1150" dirty="0"/>
          </a:p>
        </p:txBody>
      </p:sp>
      <p:pic>
        <p:nvPicPr>
          <p:cNvPr id="27" name="Image 5" descr="/home/claude/deck/icons/arrowright_gol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6800" y="3520440"/>
            <a:ext cx="164592" cy="164592"/>
          </a:xfrm>
          <a:prstGeom prst="rect">
            <a:avLst/>
          </a:prstGeom>
        </p:spPr>
      </p:pic>
      <p:sp>
        <p:nvSpPr>
          <p:cNvPr id="28" name="Shape 20"/>
          <p:cNvSpPr/>
          <p:nvPr/>
        </p:nvSpPr>
        <p:spPr>
          <a:xfrm>
            <a:off x="8869680" y="1965960"/>
            <a:ext cx="2542032" cy="3566160"/>
          </a:xfrm>
          <a:prstGeom prst="roundRect">
            <a:avLst>
              <a:gd name="adj" fmla="val 3597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29" name="Shape 21"/>
          <p:cNvSpPr/>
          <p:nvPr/>
        </p:nvSpPr>
        <p:spPr>
          <a:xfrm>
            <a:off x="9848088" y="1673352"/>
            <a:ext cx="585216" cy="585216"/>
          </a:xfrm>
          <a:prstGeom prst="ellipse">
            <a:avLst/>
          </a:prstGeom>
          <a:solidFill>
            <a:srgbClr val="1F3D24"/>
          </a:solidFill>
          <a:ln/>
        </p:spPr>
      </p:sp>
      <p:sp>
        <p:nvSpPr>
          <p:cNvPr id="30" name="Text 22"/>
          <p:cNvSpPr/>
          <p:nvPr/>
        </p:nvSpPr>
        <p:spPr>
          <a:xfrm>
            <a:off x="9848088" y="167335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31" name="Shape 23"/>
          <p:cNvSpPr/>
          <p:nvPr/>
        </p:nvSpPr>
        <p:spPr>
          <a:xfrm>
            <a:off x="9729216" y="2468880"/>
            <a:ext cx="822960" cy="822960"/>
          </a:xfrm>
          <a:prstGeom prst="ellipse">
            <a:avLst/>
          </a:prstGeom>
          <a:solidFill>
            <a:srgbClr val="C9DAB8"/>
          </a:solidFill>
          <a:ln/>
        </p:spPr>
      </p:sp>
      <p:pic>
        <p:nvPicPr>
          <p:cNvPr id="32" name="Image 6" descr="/home/claude/deck/icons/route_forest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3186" y="2682850"/>
            <a:ext cx="395021" cy="395021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9006840" y="3520440"/>
            <a:ext cx="2267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Navigate</a:t>
            </a:r>
            <a:endParaRPr lang="en-US" sz="1600" dirty="0"/>
          </a:p>
        </p:txBody>
      </p:sp>
      <p:sp>
        <p:nvSpPr>
          <p:cNvPr id="34" name="Text 25"/>
          <p:cNvSpPr/>
          <p:nvPr/>
        </p:nvSpPr>
        <p:spPr>
          <a:xfrm>
            <a:off x="9098280" y="3931920"/>
            <a:ext cx="2084832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Real-time indoor route with arrows, maps, and directions.</a:t>
            </a:r>
            <a:endParaRPr lang="en-US" sz="1150" dirty="0"/>
          </a:p>
        </p:txBody>
      </p:sp>
      <p:sp>
        <p:nvSpPr>
          <p:cNvPr id="35" name="Shape 26"/>
          <p:cNvSpPr/>
          <p:nvPr/>
        </p:nvSpPr>
        <p:spPr>
          <a:xfrm>
            <a:off x="640080" y="5806440"/>
            <a:ext cx="10881360" cy="658368"/>
          </a:xfrm>
          <a:prstGeom prst="roundRect">
            <a:avLst>
              <a:gd name="adj" fmla="val 11111"/>
            </a:avLst>
          </a:prstGeom>
          <a:solidFill>
            <a:srgbClr val="C9DAB8"/>
          </a:solidFill>
          <a:ln/>
        </p:spPr>
      </p:sp>
      <p:sp>
        <p:nvSpPr>
          <p:cNvPr id="36" name="Text 27"/>
          <p:cNvSpPr/>
          <p:nvPr/>
        </p:nvSpPr>
        <p:spPr>
          <a:xfrm>
            <a:off x="914400" y="5806440"/>
            <a:ext cx="103327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beacons, no dedicated hardware to install — only a printed QR code and the visitor's own phone.</a:t>
            </a:r>
            <a:endParaRPr lang="en-US" sz="1250" dirty="0"/>
          </a:p>
        </p:txBody>
      </p:sp>
      <p:sp>
        <p:nvSpPr>
          <p:cNvPr id="37" name="Text 2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F3D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Market Opportunity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640080" y="1417320"/>
            <a:ext cx="4297680" cy="4709160"/>
          </a:xfrm>
          <a:prstGeom prst="roundRect">
            <a:avLst>
              <a:gd name="adj" fmla="val 2553"/>
            </a:avLst>
          </a:prstGeom>
          <a:solidFill>
            <a:srgbClr val="16301B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1737360"/>
            <a:ext cx="3749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rgbClr val="D9A4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INDOOR POSITIONING</a:t>
            </a:r>
            <a:endParaRPr lang="en-US" sz="1150" dirty="0"/>
          </a:p>
          <a:p>
            <a:pPr indent="0" marL="0">
              <a:buNone/>
            </a:pPr>
            <a:r>
              <a:rPr lang="en-US" sz="1150" b="1" spc="100" kern="0" dirty="0">
                <a:solidFill>
                  <a:srgbClr val="D9A4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NAVIGATION MARKET</a:t>
            </a:r>
            <a:endParaRPr lang="en-US" sz="1150" dirty="0"/>
          </a:p>
        </p:txBody>
      </p:sp>
      <p:sp>
        <p:nvSpPr>
          <p:cNvPr id="5" name="Text 3"/>
          <p:cNvSpPr/>
          <p:nvPr/>
        </p:nvSpPr>
        <p:spPr>
          <a:xfrm>
            <a:off x="914400" y="2286000"/>
            <a:ext cx="37490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$20.9B</a:t>
            </a:r>
            <a:endParaRPr lang="en-US" sz="5400" dirty="0"/>
          </a:p>
        </p:txBody>
      </p:sp>
      <p:sp>
        <p:nvSpPr>
          <p:cNvPr id="6" name="Text 4"/>
          <p:cNvSpPr/>
          <p:nvPr/>
        </p:nvSpPr>
        <p:spPr>
          <a:xfrm>
            <a:off x="914400" y="3246120"/>
            <a:ext cx="3749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estimated 2026 market size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914400" y="3703320"/>
            <a:ext cx="3749040" cy="0"/>
          </a:xfrm>
          <a:prstGeom prst="line">
            <a:avLst/>
          </a:prstGeom>
          <a:noFill/>
          <a:ln w="12700">
            <a:solidFill>
              <a:srgbClr val="355A3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3840480"/>
            <a:ext cx="3749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~17-20%</a:t>
            </a:r>
            <a:endParaRPr lang="en-US" sz="4000" dirty="0"/>
          </a:p>
        </p:txBody>
      </p:sp>
      <p:sp>
        <p:nvSpPr>
          <p:cNvPr id="9" name="Text 7"/>
          <p:cNvSpPr/>
          <p:nvPr/>
        </p:nvSpPr>
        <p:spPr>
          <a:xfrm>
            <a:off x="914400" y="4617720"/>
            <a:ext cx="3749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projected annual growth (CAGR) through 2033, driven by airports, healthcare and smart-building adoption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914400" y="58064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7FA1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aggregated industry market research (Fortune Data Vista, Precedence Research); estimates vary by methodology.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5257800" y="146304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Who we target first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257800" y="196596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3" name="Image 0" descr="/home/claude/deck/icons/plane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5201" y="2113361"/>
            <a:ext cx="272125" cy="272125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5971032" y="194767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Airports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8412480" y="196596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6" name="Image 1" descr="/home/claude/deck/icons/hospital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9881" y="2113361"/>
            <a:ext cx="272125" cy="272125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9125712" y="194767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Hospitals &amp; clinics</a:t>
            </a:r>
            <a:endParaRPr lang="en-US" sz="1250" dirty="0"/>
          </a:p>
        </p:txBody>
      </p:sp>
      <p:sp>
        <p:nvSpPr>
          <p:cNvPr id="18" name="Shape 14"/>
          <p:cNvSpPr/>
          <p:nvPr/>
        </p:nvSpPr>
        <p:spPr>
          <a:xfrm>
            <a:off x="5257800" y="338328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9" name="Image 2" descr="/home/claude/deck/icons/landmark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201" y="3530681"/>
            <a:ext cx="272125" cy="272125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5971032" y="336499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 buildings</a:t>
            </a:r>
            <a:endParaRPr lang="en-US" sz="1250" dirty="0"/>
          </a:p>
        </p:txBody>
      </p:sp>
      <p:sp>
        <p:nvSpPr>
          <p:cNvPr id="21" name="Shape 16"/>
          <p:cNvSpPr/>
          <p:nvPr/>
        </p:nvSpPr>
        <p:spPr>
          <a:xfrm>
            <a:off x="8412480" y="338328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22" name="Image 3" descr="/home/claude/deck/icons/grad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9881" y="3530681"/>
            <a:ext cx="272125" cy="272125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9125712" y="336499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Universities</a:t>
            </a:r>
            <a:endParaRPr lang="en-US" sz="1250" dirty="0"/>
          </a:p>
        </p:txBody>
      </p:sp>
      <p:sp>
        <p:nvSpPr>
          <p:cNvPr id="24" name="Shape 18"/>
          <p:cNvSpPr/>
          <p:nvPr/>
        </p:nvSpPr>
        <p:spPr>
          <a:xfrm>
            <a:off x="5257800" y="480060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25" name="Image 4" descr="/home/claude/deck/icons/bag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5201" y="4948001"/>
            <a:ext cx="272125" cy="272125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5971032" y="478231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Shopping malls &amp; convention centers</a:t>
            </a:r>
            <a:endParaRPr lang="en-US" sz="1250" dirty="0"/>
          </a:p>
        </p:txBody>
      </p:sp>
      <p:sp>
        <p:nvSpPr>
          <p:cNvPr id="27" name="Shape 20"/>
          <p:cNvSpPr/>
          <p:nvPr/>
        </p:nvSpPr>
        <p:spPr>
          <a:xfrm>
            <a:off x="8412480" y="4800600"/>
            <a:ext cx="566928" cy="566928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28" name="Image 5" descr="/home/claude/deck/icons/building_white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9881" y="4948001"/>
            <a:ext cx="272125" cy="272125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9125712" y="478231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Large-scale developments (e.g. The Line, Saudi Arabia)</a:t>
            </a:r>
            <a:endParaRPr lang="en-US" sz="1250" dirty="0"/>
          </a:p>
        </p:txBody>
      </p:sp>
      <p:sp>
        <p:nvSpPr>
          <p:cNvPr id="30" name="Text 22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FB5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Competitive Landscape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005840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players focus on enterprise infrastructure. MapsSin focuses on the visitor's phone.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640080" y="1600200"/>
            <a:ext cx="10927080" cy="457200"/>
          </a:xfrm>
          <a:prstGeom prst="rect">
            <a:avLst/>
          </a:prstGeom>
          <a:solidFill>
            <a:srgbClr val="1F3D24"/>
          </a:solidFill>
          <a:ln/>
        </p:spPr>
      </p:sp>
      <p:sp>
        <p:nvSpPr>
          <p:cNvPr id="5" name="Text 3"/>
          <p:cNvSpPr/>
          <p:nvPr/>
        </p:nvSpPr>
        <p:spPr>
          <a:xfrm>
            <a:off x="731520" y="1600200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Player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3749040" y="1600200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Approach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583680" y="1600200"/>
            <a:ext cx="2514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Setup cost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9372600" y="1600200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Personalized routing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40080" y="2057400"/>
            <a:ext cx="10927080" cy="5669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" y="2057400"/>
            <a:ext cx="2743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Google Maps Indoor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3749040" y="2057400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Consumer maps, select venues only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6583680" y="2057400"/>
            <a:ext cx="2514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/ limited control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9372600" y="2057400"/>
            <a:ext cx="2103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40080" y="2624328"/>
            <a:ext cx="10927080" cy="566928"/>
          </a:xfrm>
          <a:prstGeom prst="rect">
            <a:avLst/>
          </a:prstGeom>
          <a:solidFill>
            <a:srgbClr val="EFF3EA"/>
          </a:solidFill>
          <a:ln/>
        </p:spPr>
      </p:sp>
      <p:sp>
        <p:nvSpPr>
          <p:cNvPr id="15" name="Text 13"/>
          <p:cNvSpPr/>
          <p:nvPr/>
        </p:nvSpPr>
        <p:spPr>
          <a:xfrm>
            <a:off x="731520" y="2624328"/>
            <a:ext cx="2743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IndoorAtlas (FI)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3749040" y="2624328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Enterprise SDK, magnetic positioning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6583680" y="2624328"/>
            <a:ext cx="2514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— dev integration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9372600" y="2624328"/>
            <a:ext cx="2103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Partial (app-dependent)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3191256"/>
            <a:ext cx="10927080" cy="56692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0" name="Text 18"/>
          <p:cNvSpPr/>
          <p:nvPr/>
        </p:nvSpPr>
        <p:spPr>
          <a:xfrm>
            <a:off x="731520" y="3191256"/>
            <a:ext cx="2743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Mappedin (CA)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3749040" y="3191256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Enterprise wayfinding platform, kiosks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6583680" y="3191256"/>
            <a:ext cx="2514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— mapping contract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9372600" y="3191256"/>
            <a:ext cx="2103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Partial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40080" y="3758184"/>
            <a:ext cx="10927080" cy="566928"/>
          </a:xfrm>
          <a:prstGeom prst="rect">
            <a:avLst/>
          </a:prstGeom>
          <a:solidFill>
            <a:srgbClr val="C9DAB8"/>
          </a:solidFill>
          <a:ln/>
        </p:spPr>
      </p:sp>
      <p:sp>
        <p:nvSpPr>
          <p:cNvPr id="25" name="Text 23"/>
          <p:cNvSpPr/>
          <p:nvPr/>
        </p:nvSpPr>
        <p:spPr>
          <a:xfrm>
            <a:off x="731520" y="3758184"/>
            <a:ext cx="2743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MapsSin</a:t>
            </a:r>
            <a:endParaRPr lang="en-US" sz="1150" dirty="0"/>
          </a:p>
        </p:txBody>
      </p:sp>
      <p:sp>
        <p:nvSpPr>
          <p:cNvPr id="26" name="Text 24"/>
          <p:cNvSpPr/>
          <p:nvPr/>
        </p:nvSpPr>
        <p:spPr>
          <a:xfrm>
            <a:off x="3749040" y="3758184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QR + personal data, phone-only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6583680" y="3758184"/>
            <a:ext cx="2514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— print &amp; scan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9372600" y="3758184"/>
            <a:ext cx="21031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Yes — appointment/flight aware</a:t>
            </a:r>
            <a:endParaRPr lang="en-US" sz="1150" dirty="0"/>
          </a:p>
        </p:txBody>
      </p:sp>
      <p:sp>
        <p:nvSpPr>
          <p:cNvPr id="29" name="Text 27"/>
          <p:cNvSpPr/>
          <p:nvPr/>
        </p:nvSpPr>
        <p:spPr>
          <a:xfrm>
            <a:off x="640080" y="4553712"/>
            <a:ext cx="10927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i="1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established players sell infrastructure-heavy platforms to large enterprises. MapsSin's edge is a lightweight, visitor-first product a single building can deploy in a day.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630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MapsSin Wins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115568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structural advantages over infrastructure-heavy competitors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5257800" cy="2148840"/>
          </a:xfrm>
          <a:prstGeom prst="roundRect">
            <a:avLst>
              <a:gd name="adj" fmla="val 4255"/>
            </a:avLst>
          </a:prstGeom>
          <a:solidFill>
            <a:srgbClr val="1F3D24"/>
          </a:solidFill>
          <a:ln/>
        </p:spPr>
      </p:sp>
      <p:sp>
        <p:nvSpPr>
          <p:cNvPr id="5" name="Shape 3"/>
          <p:cNvSpPr/>
          <p:nvPr/>
        </p:nvSpPr>
        <p:spPr>
          <a:xfrm>
            <a:off x="960120" y="2148840"/>
            <a:ext cx="658368" cy="658368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6" name="Image 0" descr="/home/claude/deck/icons/bullseye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1296" y="2320016"/>
            <a:ext cx="316017" cy="316017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783080" y="2148840"/>
            <a:ext cx="3794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Personalized routing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960120" y="2880360"/>
            <a:ext cx="46177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Routes are based on real-time personal data — a flight, an appointment — not just a static map.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6263640" y="1828800"/>
            <a:ext cx="5257800" cy="2148840"/>
          </a:xfrm>
          <a:prstGeom prst="roundRect">
            <a:avLst>
              <a:gd name="adj" fmla="val 4255"/>
            </a:avLst>
          </a:prstGeom>
          <a:solidFill>
            <a:srgbClr val="1F3D24"/>
          </a:solidFill>
          <a:ln/>
        </p:spPr>
      </p:sp>
      <p:sp>
        <p:nvSpPr>
          <p:cNvPr id="10" name="Shape 7"/>
          <p:cNvSpPr/>
          <p:nvPr/>
        </p:nvSpPr>
        <p:spPr>
          <a:xfrm>
            <a:off x="6583680" y="2148840"/>
            <a:ext cx="658368" cy="658368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1" name="Image 1" descr="/home/claude/deck/icons/shield_forest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856" y="2320016"/>
            <a:ext cx="316017" cy="316017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406640" y="2148840"/>
            <a:ext cx="3794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Built-in access control</a:t>
            </a:r>
            <a:endParaRPr lang="en-US" sz="1650" dirty="0"/>
          </a:p>
        </p:txBody>
      </p:sp>
      <p:sp>
        <p:nvSpPr>
          <p:cNvPr id="13" name="Text 9"/>
          <p:cNvSpPr/>
          <p:nvPr/>
        </p:nvSpPr>
        <p:spPr>
          <a:xfrm>
            <a:off x="6583680" y="2880360"/>
            <a:ext cx="46177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app only shows zones the visitor is permitted to enter, out of the box.</a:t>
            </a:r>
            <a:endParaRPr lang="en-US" sz="1200" dirty="0"/>
          </a:p>
        </p:txBody>
      </p:sp>
      <p:sp>
        <p:nvSpPr>
          <p:cNvPr id="14" name="Shape 10"/>
          <p:cNvSpPr/>
          <p:nvPr/>
        </p:nvSpPr>
        <p:spPr>
          <a:xfrm>
            <a:off x="640080" y="4297680"/>
            <a:ext cx="5257800" cy="2148840"/>
          </a:xfrm>
          <a:prstGeom prst="roundRect">
            <a:avLst>
              <a:gd name="adj" fmla="val 4255"/>
            </a:avLst>
          </a:prstGeom>
          <a:solidFill>
            <a:srgbClr val="1F3D24"/>
          </a:solidFill>
          <a:ln/>
        </p:spPr>
      </p:sp>
      <p:sp>
        <p:nvSpPr>
          <p:cNvPr id="15" name="Shape 11"/>
          <p:cNvSpPr/>
          <p:nvPr/>
        </p:nvSpPr>
        <p:spPr>
          <a:xfrm>
            <a:off x="960120" y="4617720"/>
            <a:ext cx="658368" cy="658368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6" name="Image 2" descr="/home/claude/deck/icons/cogs_forest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296" y="4788896"/>
            <a:ext cx="316017" cy="316017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783080" y="4617720"/>
            <a:ext cx="3794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 expensive hardware</a:t>
            </a:r>
            <a:endParaRPr lang="en-US" sz="1650" dirty="0"/>
          </a:p>
        </p:txBody>
      </p:sp>
      <p:sp>
        <p:nvSpPr>
          <p:cNvPr id="18" name="Text 13"/>
          <p:cNvSpPr/>
          <p:nvPr/>
        </p:nvSpPr>
        <p:spPr>
          <a:xfrm>
            <a:off x="960120" y="5349240"/>
            <a:ext cx="46177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beacons, no UWB anchors, no dedicated infrastructure — only a QR code and the app.</a:t>
            </a:r>
            <a:endParaRPr lang="en-US" sz="1200" dirty="0"/>
          </a:p>
        </p:txBody>
      </p:sp>
      <p:sp>
        <p:nvSpPr>
          <p:cNvPr id="19" name="Shape 14"/>
          <p:cNvSpPr/>
          <p:nvPr/>
        </p:nvSpPr>
        <p:spPr>
          <a:xfrm>
            <a:off x="6263640" y="4297680"/>
            <a:ext cx="5257800" cy="2148840"/>
          </a:xfrm>
          <a:prstGeom prst="roundRect">
            <a:avLst>
              <a:gd name="adj" fmla="val 4255"/>
            </a:avLst>
          </a:prstGeom>
          <a:solidFill>
            <a:srgbClr val="1F3D24"/>
          </a:solidFill>
          <a:ln/>
        </p:spPr>
      </p:sp>
      <p:sp>
        <p:nvSpPr>
          <p:cNvPr id="20" name="Shape 15"/>
          <p:cNvSpPr/>
          <p:nvPr/>
        </p:nvSpPr>
        <p:spPr>
          <a:xfrm>
            <a:off x="6583680" y="4617720"/>
            <a:ext cx="658368" cy="658368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21" name="Image 3" descr="/home/claude/deck/icons/mobile_forest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4856" y="4788896"/>
            <a:ext cx="316017" cy="316017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406640" y="4617720"/>
            <a:ext cx="37947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Radically simple UX</a:t>
            </a:r>
            <a:endParaRPr lang="en-US" sz="1650" dirty="0"/>
          </a:p>
        </p:txBody>
      </p:sp>
      <p:sp>
        <p:nvSpPr>
          <p:cNvPr id="23" name="Text 17"/>
          <p:cNvSpPr/>
          <p:nvPr/>
        </p:nvSpPr>
        <p:spPr>
          <a:xfrm>
            <a:off x="6583680" y="5349240"/>
            <a:ext cx="46177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interaction to start: scan, then go. No account setup required for visitors.</a:t>
            </a:r>
            <a:endParaRPr lang="en-US" sz="1200" dirty="0"/>
          </a:p>
        </p:txBody>
      </p:sp>
      <p:sp>
        <p:nvSpPr>
          <p:cNvPr id="24" name="Text 1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FB5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Business Model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11556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MapsSin plans to make money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1874520"/>
            <a:ext cx="109270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14400" y="2066544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6" name="Image 0" descr="/home/claude/deck/icons/euro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1801" y="2213945"/>
            <a:ext cx="272125" cy="27212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91640" y="1965960"/>
            <a:ext cx="3657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B2B SaaS licensing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5486400" y="196596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Buildings and operators pay to license the platform for their venue.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640080" y="2971800"/>
            <a:ext cx="109270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914400" y="3163824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11" name="Image 1" descr="/home/claude/deck/icons/calendar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01" y="3311225"/>
            <a:ext cx="272125" cy="27212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691640" y="3063240"/>
            <a:ext cx="3657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Monthly / annual fee per building</a:t>
            </a:r>
            <a:endParaRPr lang="en-US" sz="1450" dirty="0"/>
          </a:p>
        </p:txBody>
      </p:sp>
      <p:sp>
        <p:nvSpPr>
          <p:cNvPr id="13" name="Text 9"/>
          <p:cNvSpPr/>
          <p:nvPr/>
        </p:nvSpPr>
        <p:spPr>
          <a:xfrm>
            <a:off x="5486400" y="306324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Recurring, predictable revenue tied to each deployed site.</a:t>
            </a:r>
            <a:endParaRPr lang="en-US" sz="1200" dirty="0"/>
          </a:p>
        </p:txBody>
      </p:sp>
      <p:sp>
        <p:nvSpPr>
          <p:cNvPr id="14" name="Shape 10"/>
          <p:cNvSpPr/>
          <p:nvPr/>
        </p:nvSpPr>
        <p:spPr>
          <a:xfrm>
            <a:off x="640080" y="4069080"/>
            <a:ext cx="109270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914400" y="4261104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16" name="Image 2" descr="/home/claude/deck/icons/code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01" y="4408505"/>
            <a:ext cx="272125" cy="27212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691640" y="4160520"/>
            <a:ext cx="3657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API monetization for developers</a:t>
            </a:r>
            <a:endParaRPr lang="en-US" sz="1450" dirty="0"/>
          </a:p>
        </p:txBody>
      </p:sp>
      <p:sp>
        <p:nvSpPr>
          <p:cNvPr id="18" name="Text 13"/>
          <p:cNvSpPr/>
          <p:nvPr/>
        </p:nvSpPr>
        <p:spPr>
          <a:xfrm>
            <a:off x="548640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Third-party apps and venue systems can integrate indoor routing via API.</a:t>
            </a:r>
            <a:endParaRPr lang="en-US" sz="1200" dirty="0"/>
          </a:p>
        </p:txBody>
      </p:sp>
      <p:sp>
        <p:nvSpPr>
          <p:cNvPr id="19" name="Shape 14"/>
          <p:cNvSpPr/>
          <p:nvPr/>
        </p:nvSpPr>
        <p:spPr>
          <a:xfrm>
            <a:off x="640080" y="5166360"/>
            <a:ext cx="109270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914400" y="5358384"/>
            <a:ext cx="566928" cy="566928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21" name="Image 3" descr="/home/claude/deck/icons/handshak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801" y="5505785"/>
            <a:ext cx="272125" cy="27212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691640" y="5257800"/>
            <a:ext cx="3657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Optional custom integration</a:t>
            </a:r>
            <a:endParaRPr lang="en-US" sz="1450" dirty="0"/>
          </a:p>
        </p:txBody>
      </p:sp>
      <p:sp>
        <p:nvSpPr>
          <p:cNvPr id="23" name="Text 17"/>
          <p:cNvSpPr/>
          <p:nvPr/>
        </p:nvSpPr>
        <p:spPr>
          <a:xfrm>
            <a:off x="5486400" y="525780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White-label branding, data sync, and access-control integration for enterprise clients.</a:t>
            </a:r>
            <a:endParaRPr lang="en-US" sz="1200" dirty="0"/>
          </a:p>
        </p:txBody>
      </p:sp>
      <p:sp>
        <p:nvSpPr>
          <p:cNvPr id="24" name="Text 1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F3D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Current Status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11556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MapsSin stands today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2103120"/>
            <a:ext cx="3429000" cy="3566160"/>
          </a:xfrm>
          <a:prstGeom prst="roundRect">
            <a:avLst>
              <a:gd name="adj" fmla="val 2667"/>
            </a:avLst>
          </a:prstGeom>
          <a:solidFill>
            <a:srgbClr val="16301B"/>
          </a:solidFill>
          <a:ln/>
        </p:spPr>
      </p:sp>
      <p:sp>
        <p:nvSpPr>
          <p:cNvPr id="5" name="Shape 3"/>
          <p:cNvSpPr/>
          <p:nvPr/>
        </p:nvSpPr>
        <p:spPr>
          <a:xfrm>
            <a:off x="1943100" y="2468880"/>
            <a:ext cx="822960" cy="82296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6" name="Image 0" descr="/home/claude/deck/icons/bulb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7070" y="2682850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14400" y="3474720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Idea stage — concept &amp; mockups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960120" y="4297680"/>
            <a:ext cx="27889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concept, UX flow, and visual mockups are complete.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4389120" y="2103120"/>
            <a:ext cx="3429000" cy="3566160"/>
          </a:xfrm>
          <a:prstGeom prst="roundRect">
            <a:avLst>
              <a:gd name="adj" fmla="val 2667"/>
            </a:avLst>
          </a:prstGeom>
          <a:solidFill>
            <a:srgbClr val="16301B"/>
          </a:solidFill>
          <a:ln/>
        </p:spPr>
      </p:sp>
      <p:sp>
        <p:nvSpPr>
          <p:cNvPr id="10" name="Shape 7"/>
          <p:cNvSpPr/>
          <p:nvPr/>
        </p:nvSpPr>
        <p:spPr>
          <a:xfrm>
            <a:off x="5692140" y="2468880"/>
            <a:ext cx="822960" cy="82296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1" name="Image 1" descr="/home/claude/deck/icons/rocket_forest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110" y="2682850"/>
            <a:ext cx="395021" cy="39502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663440" y="3474720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MVP planned for the next 3-6 months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4709160" y="4297680"/>
            <a:ext cx="27889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Development roadmap is scoped; this funding round covers the build.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8138160" y="2103120"/>
            <a:ext cx="3429000" cy="3566160"/>
          </a:xfrm>
          <a:prstGeom prst="roundRect">
            <a:avLst>
              <a:gd name="adj" fmla="val 2667"/>
            </a:avLst>
          </a:prstGeom>
          <a:solidFill>
            <a:srgbClr val="16301B"/>
          </a:solidFill>
          <a:ln/>
        </p:spPr>
      </p:sp>
      <p:sp>
        <p:nvSpPr>
          <p:cNvPr id="15" name="Shape 11"/>
          <p:cNvSpPr/>
          <p:nvPr/>
        </p:nvSpPr>
        <p:spPr>
          <a:xfrm>
            <a:off x="9441180" y="2468880"/>
            <a:ext cx="822960" cy="82296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6" name="Image 2" descr="/home/claude/deck/icons/handshake_forest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5150" y="2682850"/>
            <a:ext cx="395021" cy="395021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412480" y="3474720"/>
            <a:ext cx="2880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Early pilot conversations</a:t>
            </a:r>
            <a:endParaRPr lang="en-US" sz="1550" dirty="0"/>
          </a:p>
        </p:txBody>
      </p:sp>
      <p:sp>
        <p:nvSpPr>
          <p:cNvPr id="18" name="Text 13"/>
          <p:cNvSpPr/>
          <p:nvPr/>
        </p:nvSpPr>
        <p:spPr>
          <a:xfrm>
            <a:off x="8458200" y="4297680"/>
            <a:ext cx="27889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early discussions with local institutions in Lithuania about pilot testing.</a:t>
            </a:r>
            <a:endParaRPr lang="en-US" sz="1150" dirty="0"/>
          </a:p>
        </p:txBody>
      </p:sp>
      <p:sp>
        <p:nvSpPr>
          <p:cNvPr id="19" name="Text 14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FB5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Roadmap to Demo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115568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this funding round delivers, milestone by milestone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1371600" y="2377440"/>
            <a:ext cx="9692640" cy="0"/>
          </a:xfrm>
          <a:prstGeom prst="line">
            <a:avLst/>
          </a:prstGeom>
          <a:noFill/>
          <a:ln w="38100">
            <a:solidFill>
              <a:srgbClr val="6E9C5B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234440" y="2240280"/>
            <a:ext cx="274320" cy="274320"/>
          </a:xfrm>
          <a:prstGeom prst="ellipse">
            <a:avLst/>
          </a:prstGeom>
          <a:solidFill>
            <a:srgbClr val="1F3D24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85800" y="1691640"/>
            <a:ext cx="1417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9A4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1-2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457200" y="2697480"/>
            <a:ext cx="283464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0080" y="288036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Team &amp; foundation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0080" y="338328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Hire core tech team; finalize UI/UX design and technical architecture.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617720" y="2240280"/>
            <a:ext cx="274320" cy="274320"/>
          </a:xfrm>
          <a:prstGeom prst="ellipse">
            <a:avLst/>
          </a:prstGeom>
          <a:solidFill>
            <a:srgbClr val="1F3D24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069080" y="1691640"/>
            <a:ext cx="1417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9A4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3-4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3840480" y="2697480"/>
            <a:ext cx="283464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023360" y="288036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MVP build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4023360" y="338328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QR-scan flow, indoor map engine, and route generation for a pilot building.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8001000" y="2240280"/>
            <a:ext cx="274320" cy="274320"/>
          </a:xfrm>
          <a:prstGeom prst="ellipse">
            <a:avLst/>
          </a:prstGeom>
          <a:solidFill>
            <a:srgbClr val="1F3D24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52360" y="1691640"/>
            <a:ext cx="1417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9A4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 5-6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7223760" y="2697480"/>
            <a:ext cx="283464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06640" y="288036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Pilot &amp; demo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7406640" y="3383280"/>
            <a:ext cx="24688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 pilot in one partner building; launch working demo version for investors.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6301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297680" cy="6858000"/>
          </a:xfrm>
          <a:prstGeom prst="rect">
            <a:avLst/>
          </a:prstGeom>
          <a:solidFill>
            <a:srgbClr val="1F3D24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3383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Funding Needs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40080" y="2971800"/>
            <a:ext cx="3200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Seeking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40080" y="3246120"/>
            <a:ext cx="33832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34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€100,000 –</a:t>
            </a:r>
            <a:endParaRPr lang="en-US" sz="3400" dirty="0"/>
          </a:p>
          <a:p>
            <a:pPr indent="0" marL="0">
              <a:lnSpc>
                <a:spcPct val="105000"/>
              </a:lnSpc>
              <a:buNone/>
            </a:pPr>
            <a:r>
              <a:rPr lang="en-US" sz="34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€200,000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640080" y="4709160"/>
            <a:ext cx="3291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5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Pre-seed round · Vilnius, Lithuania, open to international investors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4937760" y="7772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To fund: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937760" y="1280160"/>
            <a:ext cx="457200" cy="45720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9" name="Image 0" descr="/home/claude/deck/icons/code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56632" y="1399032"/>
            <a:ext cx="219456" cy="21945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5577840" y="126187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MVP development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10195560" y="1261872"/>
            <a:ext cx="822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35%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4937760" y="1810512"/>
            <a:ext cx="6080760" cy="0"/>
          </a:xfrm>
          <a:prstGeom prst="line">
            <a:avLst/>
          </a:prstGeom>
          <a:noFill/>
          <a:ln w="9525">
            <a:solidFill>
              <a:srgbClr val="355A3D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4937760" y="2057400"/>
            <a:ext cx="457200" cy="45720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4" name="Image 1" descr="/home/claude/deck/icons/mobile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632" y="2176272"/>
            <a:ext cx="219456" cy="219456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577840" y="203911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UI/UX design &amp; mobile app build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10195560" y="2039112"/>
            <a:ext cx="822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20%</a:t>
            </a:r>
            <a:endParaRPr lang="en-US" sz="1500" dirty="0"/>
          </a:p>
        </p:txBody>
      </p:sp>
      <p:sp>
        <p:nvSpPr>
          <p:cNvPr id="17" name="Shape 13"/>
          <p:cNvSpPr/>
          <p:nvPr/>
        </p:nvSpPr>
        <p:spPr>
          <a:xfrm>
            <a:off x="4937760" y="2587752"/>
            <a:ext cx="6080760" cy="0"/>
          </a:xfrm>
          <a:prstGeom prst="line">
            <a:avLst/>
          </a:prstGeom>
          <a:noFill/>
          <a:ln w="9525">
            <a:solidFill>
              <a:srgbClr val="355A3D"/>
            </a:solidFill>
            <a:prstDash val="solid"/>
          </a:ln>
        </p:spPr>
      </p:sp>
      <p:sp>
        <p:nvSpPr>
          <p:cNvPr id="18" name="Shape 14"/>
          <p:cNvSpPr/>
          <p:nvPr/>
        </p:nvSpPr>
        <p:spPr>
          <a:xfrm>
            <a:off x="4937760" y="2834640"/>
            <a:ext cx="457200" cy="45720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9" name="Image 2" descr="/home/claude/deck/icons/route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632" y="2953512"/>
            <a:ext cx="219456" cy="21945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5577840" y="281635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Indoor map creation &amp; pilot data</a:t>
            </a:r>
            <a:endParaRPr lang="en-US" sz="1300" dirty="0"/>
          </a:p>
        </p:txBody>
      </p:sp>
      <p:sp>
        <p:nvSpPr>
          <p:cNvPr id="21" name="Text 16"/>
          <p:cNvSpPr/>
          <p:nvPr/>
        </p:nvSpPr>
        <p:spPr>
          <a:xfrm>
            <a:off x="10195560" y="2816352"/>
            <a:ext cx="822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20%</a:t>
            </a:r>
            <a:endParaRPr lang="en-US" sz="1500" dirty="0"/>
          </a:p>
        </p:txBody>
      </p:sp>
      <p:sp>
        <p:nvSpPr>
          <p:cNvPr id="22" name="Shape 17"/>
          <p:cNvSpPr/>
          <p:nvPr/>
        </p:nvSpPr>
        <p:spPr>
          <a:xfrm>
            <a:off x="4937760" y="3364992"/>
            <a:ext cx="6080760" cy="0"/>
          </a:xfrm>
          <a:prstGeom prst="line">
            <a:avLst/>
          </a:prstGeom>
          <a:noFill/>
          <a:ln w="9525">
            <a:solidFill>
              <a:srgbClr val="355A3D"/>
            </a:solidFill>
            <a:prstDash val="solid"/>
          </a:ln>
        </p:spPr>
      </p:sp>
      <p:sp>
        <p:nvSpPr>
          <p:cNvPr id="23" name="Shape 18"/>
          <p:cNvSpPr/>
          <p:nvPr/>
        </p:nvSpPr>
        <p:spPr>
          <a:xfrm>
            <a:off x="4937760" y="3611880"/>
            <a:ext cx="457200" cy="45720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24" name="Image 3" descr="/home/claude/deck/icons/shield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632" y="3730752"/>
            <a:ext cx="219456" cy="219456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5577840" y="359359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&amp; technical setup</a:t>
            </a:r>
            <a:endParaRPr lang="en-US" sz="1300" dirty="0"/>
          </a:p>
        </p:txBody>
      </p:sp>
      <p:sp>
        <p:nvSpPr>
          <p:cNvPr id="26" name="Text 20"/>
          <p:cNvSpPr/>
          <p:nvPr/>
        </p:nvSpPr>
        <p:spPr>
          <a:xfrm>
            <a:off x="10195560" y="3593592"/>
            <a:ext cx="822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10%</a:t>
            </a:r>
            <a:endParaRPr lang="en-US" sz="1500" dirty="0"/>
          </a:p>
        </p:txBody>
      </p:sp>
      <p:sp>
        <p:nvSpPr>
          <p:cNvPr id="27" name="Shape 21"/>
          <p:cNvSpPr/>
          <p:nvPr/>
        </p:nvSpPr>
        <p:spPr>
          <a:xfrm>
            <a:off x="4937760" y="4142232"/>
            <a:ext cx="6080760" cy="0"/>
          </a:xfrm>
          <a:prstGeom prst="line">
            <a:avLst/>
          </a:prstGeom>
          <a:noFill/>
          <a:ln w="9525">
            <a:solidFill>
              <a:srgbClr val="355A3D"/>
            </a:solidFill>
            <a:prstDash val="solid"/>
          </a:ln>
        </p:spPr>
      </p:sp>
      <p:sp>
        <p:nvSpPr>
          <p:cNvPr id="28" name="Shape 22"/>
          <p:cNvSpPr/>
          <p:nvPr/>
        </p:nvSpPr>
        <p:spPr>
          <a:xfrm>
            <a:off x="4937760" y="4389120"/>
            <a:ext cx="457200" cy="45720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29" name="Image 4" descr="/home/claude/deck/icons/handshake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6632" y="4507992"/>
            <a:ext cx="219456" cy="219456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5577840" y="43708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Partnerships for pilot testing</a:t>
            </a:r>
            <a:endParaRPr lang="en-US" sz="1300" dirty="0"/>
          </a:p>
        </p:txBody>
      </p:sp>
      <p:sp>
        <p:nvSpPr>
          <p:cNvPr id="31" name="Text 24"/>
          <p:cNvSpPr/>
          <p:nvPr/>
        </p:nvSpPr>
        <p:spPr>
          <a:xfrm>
            <a:off x="10195560" y="4370832"/>
            <a:ext cx="822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D9A44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15%</a:t>
            </a:r>
            <a:endParaRPr lang="en-US" sz="1500" dirty="0"/>
          </a:p>
        </p:txBody>
      </p:sp>
      <p:sp>
        <p:nvSpPr>
          <p:cNvPr id="32" name="Shape 25"/>
          <p:cNvSpPr/>
          <p:nvPr/>
        </p:nvSpPr>
        <p:spPr>
          <a:xfrm>
            <a:off x="4937760" y="4919472"/>
            <a:ext cx="6080760" cy="0"/>
          </a:xfrm>
          <a:prstGeom prst="line">
            <a:avLst/>
          </a:prstGeom>
          <a:noFill/>
          <a:ln w="9525">
            <a:solidFill>
              <a:srgbClr val="355A3D"/>
            </a:solidFill>
            <a:prstDash val="solid"/>
          </a:ln>
        </p:spPr>
      </p:sp>
      <p:sp>
        <p:nvSpPr>
          <p:cNvPr id="33" name="Text 26"/>
          <p:cNvSpPr/>
          <p:nvPr/>
        </p:nvSpPr>
        <p:spPr>
          <a:xfrm>
            <a:off x="4937760" y="5303520"/>
            <a:ext cx="61264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i="1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Milestone this round funds: a working, pilot-tested demo version in a real partner building.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FB5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7315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Team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640080" y="1463040"/>
            <a:ext cx="4937760" cy="4754880"/>
          </a:xfrm>
          <a:prstGeom prst="roundRect">
            <a:avLst>
              <a:gd name="adj" fmla="val 1923"/>
            </a:avLst>
          </a:prstGeom>
          <a:solidFill>
            <a:srgbClr val="FFFFFF"/>
          </a:solidFill>
          <a:ln w="12700">
            <a:solidFill>
              <a:srgbClr val="E1E8D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60120" y="1783080"/>
            <a:ext cx="914400" cy="914400"/>
          </a:xfrm>
          <a:prstGeom prst="ellipse">
            <a:avLst/>
          </a:prstGeom>
          <a:solidFill>
            <a:srgbClr val="1F3D24"/>
          </a:solidFill>
          <a:ln/>
        </p:spPr>
      </p:sp>
      <p:pic>
        <p:nvPicPr>
          <p:cNvPr id="5" name="Image 0" descr="/home/claude/deck/icons/users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7864" y="2020824"/>
            <a:ext cx="438912" cy="43891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103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GHEORGHE ILIES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2103120" y="219456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B6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Founder, Product Visionary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960120" y="2880360"/>
            <a:ext cx="42976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Currently the sole founder, based in Vilnius, driving the product concept, design, and early fundraising for MapsSin.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5852160" y="1463040"/>
            <a:ext cx="5669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Hiring plan for this round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5852160" y="1965960"/>
            <a:ext cx="502920" cy="50292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1" name="Image 1" descr="/home/claude/deck/icons/code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2919" y="2096719"/>
            <a:ext cx="241402" cy="24140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537960" y="192024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Mobile / Full-stack Developer</a:t>
            </a:r>
            <a:endParaRPr lang="en-US" sz="1350" dirty="0"/>
          </a:p>
        </p:txBody>
      </p:sp>
      <p:sp>
        <p:nvSpPr>
          <p:cNvPr id="13" name="Text 9"/>
          <p:cNvSpPr/>
          <p:nvPr/>
        </p:nvSpPr>
        <p:spPr>
          <a:xfrm>
            <a:off x="6537960" y="228600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Owns the MVP build — app, backend, and indoor routing engine.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5852160" y="3017520"/>
            <a:ext cx="502920" cy="50292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5" name="Image 2" descr="/home/claude/deck/icons/cogs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2919" y="3148279"/>
            <a:ext cx="241402" cy="241402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6537960" y="297180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UI/UX Designer</a:t>
            </a:r>
            <a:endParaRPr lang="en-US" sz="1350" dirty="0"/>
          </a:p>
        </p:txBody>
      </p:sp>
      <p:sp>
        <p:nvSpPr>
          <p:cNvPr id="17" name="Text 12"/>
          <p:cNvSpPr/>
          <p:nvPr/>
        </p:nvSpPr>
        <p:spPr>
          <a:xfrm>
            <a:off x="6537960" y="333756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Turns the current mockups into a polished, tested visitor experience.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5852160" y="4069080"/>
            <a:ext cx="502920" cy="502920"/>
          </a:xfrm>
          <a:prstGeom prst="ellipse">
            <a:avLst/>
          </a:prstGeom>
          <a:solidFill>
            <a:srgbClr val="6E9C5B"/>
          </a:solidFill>
          <a:ln/>
        </p:spPr>
      </p:sp>
      <p:pic>
        <p:nvPicPr>
          <p:cNvPr id="19" name="Image 3" descr="/home/claude/deck/icons/handshak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2919" y="4199839"/>
            <a:ext cx="241402" cy="241402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537960" y="402336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F3D2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Business Development / Partnerships</a:t>
            </a:r>
            <a:endParaRPr lang="en-US" sz="1350" dirty="0"/>
          </a:p>
        </p:txBody>
      </p:sp>
      <p:sp>
        <p:nvSpPr>
          <p:cNvPr id="21" name="Text 15"/>
          <p:cNvSpPr/>
          <p:nvPr/>
        </p:nvSpPr>
        <p:spPr>
          <a:xfrm>
            <a:off x="6537960" y="438912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Leads pilot-building relationships and early sales conversations.</a:t>
            </a:r>
            <a:endParaRPr lang="en-US" sz="1150" dirty="0"/>
          </a:p>
        </p:txBody>
      </p:sp>
      <p:sp>
        <p:nvSpPr>
          <p:cNvPr id="22" name="Shape 16"/>
          <p:cNvSpPr/>
          <p:nvPr/>
        </p:nvSpPr>
        <p:spPr>
          <a:xfrm>
            <a:off x="5852160" y="5212080"/>
            <a:ext cx="5669280" cy="777240"/>
          </a:xfrm>
          <a:prstGeom prst="roundRect">
            <a:avLst>
              <a:gd name="adj" fmla="val 9412"/>
            </a:avLst>
          </a:prstGeom>
          <a:solidFill>
            <a:srgbClr val="C9DAB8"/>
          </a:solidFill>
          <a:ln/>
        </p:spPr>
      </p:sp>
      <p:sp>
        <p:nvSpPr>
          <p:cNvPr id="23" name="Text 17"/>
          <p:cNvSpPr/>
          <p:nvPr/>
        </p:nvSpPr>
        <p:spPr>
          <a:xfrm>
            <a:off x="6080760" y="5212080"/>
            <a:ext cx="5212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630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to co-founders and partners in tech, design, or business development.</a:t>
            </a:r>
            <a:endParaRPr lang="en-US" sz="1200" dirty="0"/>
          </a:p>
        </p:txBody>
      </p:sp>
      <p:sp>
        <p:nvSpPr>
          <p:cNvPr id="24" name="Text 18"/>
          <p:cNvSpPr/>
          <p:nvPr/>
        </p:nvSpPr>
        <p:spPr>
          <a:xfrm>
            <a:off x="11109960" y="6510528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8B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F3D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2286000"/>
            <a:ext cx="6400800" cy="6400800"/>
          </a:xfrm>
          <a:prstGeom prst="ellipse">
            <a:avLst/>
          </a:prstGeom>
          <a:solidFill>
            <a:srgbClr val="16301B"/>
          </a:solidFill>
          <a:ln/>
        </p:spPr>
      </p:sp>
      <p:sp>
        <p:nvSpPr>
          <p:cNvPr id="3" name="Text 1"/>
          <p:cNvSpPr/>
          <p:nvPr/>
        </p:nvSpPr>
        <p:spPr>
          <a:xfrm>
            <a:off x="777240" y="2286000"/>
            <a:ext cx="7315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Let's Talk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822960" y="3200400"/>
            <a:ext cx="777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35000"/>
              </a:lnSpc>
              <a:buNone/>
            </a:pPr>
            <a:r>
              <a:rPr lang="en-US" sz="15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Based in Lithuania — open to international collaboration.</a:t>
            </a:r>
            <a:endParaRPr lang="en-US" sz="1500" dirty="0"/>
          </a:p>
          <a:p>
            <a:pPr indent="0" marL="0">
              <a:lnSpc>
                <a:spcPct val="135000"/>
              </a:lnSpc>
              <a:buNone/>
            </a:pPr>
            <a:r>
              <a:rPr lang="en-US" sz="1500" dirty="0">
                <a:solidFill>
                  <a:srgbClr val="C9DA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Looking for early-stage investors, accelerators, and public/private partners.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822960" y="4434840"/>
            <a:ext cx="457200" cy="4572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6" name="Image 0" descr="/home/claude/deck/icons/mobile_fores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832" y="4553712"/>
            <a:ext cx="219456" cy="2194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4416552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+370 685 70 644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822960" y="5029200"/>
            <a:ext cx="457200" cy="4572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9" name="Image 1" descr="/home/claude/deck/icons/mail_forest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832" y="5148072"/>
            <a:ext cx="219456" cy="21945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63040" y="5010912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ilies052@gmail.com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822960" y="5623560"/>
            <a:ext cx="457200" cy="457200"/>
          </a:xfrm>
          <a:prstGeom prst="ellipse">
            <a:avLst/>
          </a:prstGeom>
          <a:solidFill>
            <a:srgbClr val="D9A441"/>
          </a:solidFill>
          <a:ln/>
        </p:spPr>
      </p:sp>
      <p:pic>
        <p:nvPicPr>
          <p:cNvPr id="12" name="Image 2" descr="/home/claude/deck/icons/pin_forest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832" y="5742432"/>
            <a:ext cx="219456" cy="21945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463040" y="5605272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Vilnius, Lithuania</a:t>
            </a:r>
            <a:endParaRPr lang="en-US" sz="1400" dirty="0"/>
          </a:p>
        </p:txBody>
      </p:sp>
      <p:sp>
        <p:nvSpPr>
          <p:cNvPr id="14" name="Text 9"/>
          <p:cNvSpPr/>
          <p:nvPr/>
        </p:nvSpPr>
        <p:spPr>
          <a:xfrm>
            <a:off x="82296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7FA17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MapsSin — Smart Indoor Navigation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2026-08-21T06:19:18Z</dcterms:created>
  <dcterms:modified xsi:type="dcterms:W3CDTF">2026-08-21T06:19:18Z</dcterms:modified>
</cp:coreProperties>
</file>